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6" r:id="rId6"/>
    <p:sldId id="261" r:id="rId7"/>
    <p:sldId id="260" r:id="rId8"/>
    <p:sldId id="262" r:id="rId9"/>
    <p:sldId id="266" r:id="rId10"/>
    <p:sldId id="264" r:id="rId11"/>
    <p:sldId id="265" r:id="rId12"/>
    <p:sldId id="263" r:id="rId13"/>
    <p:sldId id="271" r:id="rId14"/>
    <p:sldId id="272" r:id="rId15"/>
    <p:sldId id="269" r:id="rId16"/>
    <p:sldId id="267" r:id="rId17"/>
    <p:sldId id="270" r:id="rId18"/>
    <p:sldId id="268" r:id="rId19"/>
    <p:sldId id="273" r:id="rId20"/>
    <p:sldId id="277" r:id="rId21"/>
    <p:sldId id="274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F8D7-6959-43EC-A63C-1447A282CFE2}" type="datetimeFigureOut">
              <a:rPr lang="de-CH" smtClean="0"/>
              <a:t>10.03.2019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A123-70C4-4B8B-BDFF-9E674F47C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985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F8D7-6959-43EC-A63C-1447A282CFE2}" type="datetimeFigureOut">
              <a:rPr lang="de-CH" smtClean="0"/>
              <a:t>10.03.2019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A123-70C4-4B8B-BDFF-9E674F47C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684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F8D7-6959-43EC-A63C-1447A282CFE2}" type="datetimeFigureOut">
              <a:rPr lang="de-CH" smtClean="0"/>
              <a:t>10.03.2019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A123-70C4-4B8B-BDFF-9E674F47C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403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F8D7-6959-43EC-A63C-1447A282CFE2}" type="datetimeFigureOut">
              <a:rPr lang="de-CH" smtClean="0"/>
              <a:t>10.03.2019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A123-70C4-4B8B-BDFF-9E674F47C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795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F8D7-6959-43EC-A63C-1447A282CFE2}" type="datetimeFigureOut">
              <a:rPr lang="de-CH" smtClean="0"/>
              <a:t>10.03.2019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A123-70C4-4B8B-BDFF-9E674F47C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410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F8D7-6959-43EC-A63C-1447A282CFE2}" type="datetimeFigureOut">
              <a:rPr lang="de-CH" smtClean="0"/>
              <a:t>10.03.2019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A123-70C4-4B8B-BDFF-9E674F47C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348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F8D7-6959-43EC-A63C-1447A282CFE2}" type="datetimeFigureOut">
              <a:rPr lang="de-CH" smtClean="0"/>
              <a:t>10.03.2019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A123-70C4-4B8B-BDFF-9E674F47C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015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F8D7-6959-43EC-A63C-1447A282CFE2}" type="datetimeFigureOut">
              <a:rPr lang="de-CH" smtClean="0"/>
              <a:t>10.03.2019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A123-70C4-4B8B-BDFF-9E674F47C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25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F8D7-6959-43EC-A63C-1447A282CFE2}" type="datetimeFigureOut">
              <a:rPr lang="de-CH" smtClean="0"/>
              <a:t>10.03.2019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A123-70C4-4B8B-BDFF-9E674F47C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434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F8D7-6959-43EC-A63C-1447A282CFE2}" type="datetimeFigureOut">
              <a:rPr lang="de-CH" smtClean="0"/>
              <a:t>10.03.2019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A123-70C4-4B8B-BDFF-9E674F47C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909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F8D7-6959-43EC-A63C-1447A282CFE2}" type="datetimeFigureOut">
              <a:rPr lang="de-CH" smtClean="0"/>
              <a:t>10.03.2019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A123-70C4-4B8B-BDFF-9E674F47C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967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3F8D7-6959-43EC-A63C-1447A282CFE2}" type="datetimeFigureOut">
              <a:rPr lang="de-CH" smtClean="0"/>
              <a:t>10.03.2019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BA123-70C4-4B8B-BDFF-9E674F47C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165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kEsYh8RpZ8&amp;list=PLA0EDC9806E210E5A&amp;index=10&amp;t=0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s://www.youtube.com/watch?v=OHBoAy9EnA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euerwehr\Logos GU\logo-branco-50x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355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920738" y="1052736"/>
            <a:ext cx="4744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>
                <a:solidFill>
                  <a:schemeClr val="bg1"/>
                </a:solidFill>
              </a:rPr>
              <a:t>Atemschutzübung 1.2 Basis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3568" y="2564904"/>
            <a:ext cx="20931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0000"/>
                </a:solidFill>
              </a:rPr>
              <a:t>Ausbildung</a:t>
            </a:r>
          </a:p>
          <a:p>
            <a:r>
              <a:rPr lang="de-CH" dirty="0">
                <a:solidFill>
                  <a:schemeClr val="bg1"/>
                </a:solidFill>
              </a:rPr>
              <a:t>	</a:t>
            </a:r>
          </a:p>
          <a:p>
            <a:r>
              <a:rPr lang="de-CH" dirty="0">
                <a:solidFill>
                  <a:schemeClr val="bg1"/>
                </a:solidFill>
              </a:rPr>
              <a:t>Verantwortlichkeit</a:t>
            </a:r>
          </a:p>
          <a:p>
            <a:r>
              <a:rPr lang="de-CH" dirty="0">
                <a:solidFill>
                  <a:schemeClr val="bg1"/>
                </a:solidFill>
              </a:rPr>
              <a:t>Ausrüstung</a:t>
            </a:r>
          </a:p>
          <a:p>
            <a:r>
              <a:rPr lang="de-CH" dirty="0">
                <a:solidFill>
                  <a:schemeClr val="bg1"/>
                </a:solidFill>
              </a:rPr>
              <a:t>Eigene Sicherheit</a:t>
            </a:r>
          </a:p>
          <a:p>
            <a:r>
              <a:rPr lang="de-CH" dirty="0">
                <a:solidFill>
                  <a:schemeClr val="bg1"/>
                </a:solidFill>
              </a:rPr>
              <a:t>Meldung</a:t>
            </a:r>
          </a:p>
          <a:p>
            <a:r>
              <a:rPr lang="de-CH" dirty="0">
                <a:solidFill>
                  <a:schemeClr val="bg1"/>
                </a:solidFill>
              </a:rPr>
              <a:t>Einsatz	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70935" y="2564904"/>
            <a:ext cx="20931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0000"/>
                </a:solidFill>
              </a:rPr>
              <a:t>Bereitstellung</a:t>
            </a:r>
          </a:p>
          <a:p>
            <a:r>
              <a:rPr lang="de-CH" dirty="0">
                <a:solidFill>
                  <a:schemeClr val="bg1"/>
                </a:solidFill>
              </a:rPr>
              <a:t>	</a:t>
            </a:r>
          </a:p>
          <a:p>
            <a:r>
              <a:rPr lang="de-CH" dirty="0">
                <a:solidFill>
                  <a:schemeClr val="bg1"/>
                </a:solidFill>
              </a:rPr>
              <a:t>Einsatzvorbereitung</a:t>
            </a:r>
          </a:p>
          <a:p>
            <a:r>
              <a:rPr lang="de-CH" dirty="0">
                <a:solidFill>
                  <a:schemeClr val="bg1"/>
                </a:solidFill>
              </a:rPr>
              <a:t>Bereitstellung</a:t>
            </a:r>
          </a:p>
          <a:p>
            <a:r>
              <a:rPr lang="de-CH" dirty="0" err="1">
                <a:solidFill>
                  <a:schemeClr val="bg1"/>
                </a:solidFill>
              </a:rPr>
              <a:t>Truppbildung</a:t>
            </a:r>
            <a:endParaRPr lang="de-CH" dirty="0">
              <a:solidFill>
                <a:schemeClr val="bg1"/>
              </a:solidFill>
            </a:endParaRPr>
          </a:p>
          <a:p>
            <a:r>
              <a:rPr lang="de-CH" dirty="0">
                <a:solidFill>
                  <a:schemeClr val="bg1"/>
                </a:solidFill>
              </a:rPr>
              <a:t>Ausrüstung</a:t>
            </a:r>
          </a:p>
          <a:p>
            <a:r>
              <a:rPr lang="de-CH" dirty="0">
                <a:solidFill>
                  <a:schemeClr val="bg1"/>
                </a:solidFill>
              </a:rPr>
              <a:t>Meldung</a:t>
            </a:r>
          </a:p>
          <a:p>
            <a:r>
              <a:rPr lang="de-CH" dirty="0">
                <a:solidFill>
                  <a:schemeClr val="bg1"/>
                </a:solidFill>
              </a:rPr>
              <a:t>Einsatz</a:t>
            </a:r>
          </a:p>
          <a:p>
            <a:r>
              <a:rPr lang="de-CH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07239" y="2564904"/>
            <a:ext cx="2093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0000"/>
                </a:solidFill>
              </a:rPr>
              <a:t>Einsatz / Ablauf</a:t>
            </a:r>
          </a:p>
          <a:p>
            <a:endParaRPr lang="de-CH" dirty="0">
              <a:solidFill>
                <a:schemeClr val="bg1"/>
              </a:solidFill>
            </a:endParaRPr>
          </a:p>
          <a:p>
            <a:r>
              <a:rPr lang="de-CH" dirty="0" err="1">
                <a:solidFill>
                  <a:schemeClr val="bg1"/>
                </a:solidFill>
              </a:rPr>
              <a:t>Truppüberwacher</a:t>
            </a:r>
            <a:endParaRPr lang="de-CH" dirty="0">
              <a:solidFill>
                <a:schemeClr val="bg1"/>
              </a:solidFill>
            </a:endParaRPr>
          </a:p>
          <a:p>
            <a:r>
              <a:rPr lang="de-CH" dirty="0">
                <a:solidFill>
                  <a:schemeClr val="bg1"/>
                </a:solidFill>
              </a:rPr>
              <a:t>Truppführer</a:t>
            </a:r>
          </a:p>
          <a:p>
            <a:r>
              <a:rPr lang="de-CH" dirty="0">
                <a:solidFill>
                  <a:schemeClr val="bg1"/>
                </a:solidFill>
              </a:rPr>
              <a:t>SÜV &amp; ART Regeln</a:t>
            </a:r>
          </a:p>
          <a:p>
            <a:r>
              <a:rPr lang="de-CH" dirty="0">
                <a:solidFill>
                  <a:schemeClr val="bg1"/>
                </a:solidFill>
              </a:rPr>
              <a:t>Kommunikation</a:t>
            </a:r>
          </a:p>
          <a:p>
            <a:r>
              <a:rPr lang="de-CH" dirty="0">
                <a:solidFill>
                  <a:schemeClr val="bg1"/>
                </a:solidFill>
              </a:rPr>
              <a:t>2 + 2 er Trupp</a:t>
            </a:r>
          </a:p>
          <a:p>
            <a:r>
              <a:rPr lang="de-CH" dirty="0">
                <a:solidFill>
                  <a:schemeClr val="bg1"/>
                </a:solidFill>
              </a:rPr>
              <a:t>Absuchen</a:t>
            </a:r>
          </a:p>
        </p:txBody>
      </p:sp>
    </p:spTree>
    <p:extLst>
      <p:ext uri="{BB962C8B-B14F-4D97-AF65-F5344CB8AC3E}">
        <p14:creationId xmlns:p14="http://schemas.microsoft.com/office/powerpoint/2010/main" val="1275551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7" y="422669"/>
            <a:ext cx="5078525" cy="286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253731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2723"/>
            <a:ext cx="2592288" cy="177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87616"/>
            <a:ext cx="5288062" cy="217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1A28277-52BD-476E-A34C-B8E986AC34E3}"/>
              </a:ext>
            </a:extLst>
          </p:cNvPr>
          <p:cNvSpPr txBox="1"/>
          <p:nvPr/>
        </p:nvSpPr>
        <p:spPr>
          <a:xfrm>
            <a:off x="120824" y="208778"/>
            <a:ext cx="389741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3200" b="1" dirty="0"/>
              <a:t>TRUPPÜBERWACHER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35783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18048" y="116632"/>
            <a:ext cx="586064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3200" b="1" dirty="0"/>
              <a:t>TRUPPÜBERWACHER PROTOKOLL</a:t>
            </a:r>
            <a:endParaRPr lang="de-CH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714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2548802" cy="150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54006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23528" y="722393"/>
            <a:ext cx="73933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Überwachung ist bei jedem Atemschutzeinsatz zu gewährleisten und Bestandteil der Einsatzleitung</a:t>
            </a:r>
          </a:p>
          <a:p>
            <a:endParaRPr lang="de-CH" sz="1400" dirty="0"/>
          </a:p>
          <a:p>
            <a:r>
              <a:rPr lang="de-CH" sz="1400" dirty="0"/>
              <a:t>Der </a:t>
            </a:r>
            <a:r>
              <a:rPr lang="de-CH" sz="1400" dirty="0" err="1"/>
              <a:t>Truppüberwacher</a:t>
            </a:r>
            <a:r>
              <a:rPr lang="de-CH" sz="1400" dirty="0"/>
              <a:t> kann durch die Einsatzleitung bestimmt oder übernommen werden</a:t>
            </a:r>
          </a:p>
          <a:p>
            <a:endParaRPr lang="de-CH" sz="1400" dirty="0"/>
          </a:p>
          <a:p>
            <a:r>
              <a:rPr lang="de-CH" sz="1400" dirty="0"/>
              <a:t>Der Chargierte ist verantwortlich und Bestandteil der </a:t>
            </a:r>
            <a:r>
              <a:rPr lang="de-CH" sz="1400" dirty="0" err="1"/>
              <a:t>Truppüberwachung</a:t>
            </a:r>
            <a:endParaRPr lang="de-CH" sz="1400" dirty="0"/>
          </a:p>
          <a:p>
            <a:endParaRPr lang="de-CH" sz="1400" dirty="0"/>
          </a:p>
          <a:p>
            <a:r>
              <a:rPr lang="de-CH" sz="1400" dirty="0"/>
              <a:t>Der </a:t>
            </a:r>
            <a:r>
              <a:rPr lang="de-CH" sz="1400" dirty="0" err="1"/>
              <a:t>Truppüberwacher</a:t>
            </a:r>
            <a:r>
              <a:rPr lang="de-CH" sz="1400" dirty="0"/>
              <a:t>  soll bei der FNFG bis 2 Trupps überwachen.</a:t>
            </a:r>
          </a:p>
          <a:p>
            <a:r>
              <a:rPr lang="de-CH" sz="1400" dirty="0" err="1"/>
              <a:t>zB</a:t>
            </a:r>
            <a:r>
              <a:rPr lang="de-CH" sz="1400" dirty="0"/>
              <a:t>. 1 x 2er Trupp oder 1x 3er Trupp oder 2x 2er Trupp mit gleichem Auftrag </a:t>
            </a:r>
          </a:p>
        </p:txBody>
      </p:sp>
      <p:sp>
        <p:nvSpPr>
          <p:cNvPr id="4" name="Ellipse 3"/>
          <p:cNvSpPr/>
          <p:nvPr/>
        </p:nvSpPr>
        <p:spPr>
          <a:xfrm>
            <a:off x="3203848" y="3212976"/>
            <a:ext cx="1872208" cy="855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Ellipse 8"/>
          <p:cNvSpPr/>
          <p:nvPr/>
        </p:nvSpPr>
        <p:spPr>
          <a:xfrm>
            <a:off x="3491880" y="4065051"/>
            <a:ext cx="1872208" cy="855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Ellipse 9"/>
          <p:cNvSpPr/>
          <p:nvPr/>
        </p:nvSpPr>
        <p:spPr>
          <a:xfrm>
            <a:off x="6578691" y="3140968"/>
            <a:ext cx="1872208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Ellipse 10"/>
          <p:cNvSpPr/>
          <p:nvPr/>
        </p:nvSpPr>
        <p:spPr>
          <a:xfrm>
            <a:off x="3347864" y="5013175"/>
            <a:ext cx="5256584" cy="16634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521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" y="260648"/>
            <a:ext cx="6898262" cy="559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1911D8E-7DEA-4201-9400-2479123335C2}"/>
              </a:ext>
            </a:extLst>
          </p:cNvPr>
          <p:cNvSpPr txBox="1"/>
          <p:nvPr/>
        </p:nvSpPr>
        <p:spPr>
          <a:xfrm>
            <a:off x="574475" y="116632"/>
            <a:ext cx="270138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3200" b="1" dirty="0"/>
              <a:t>TRUPPFÜHRER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182896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8" y="910373"/>
            <a:ext cx="7195736" cy="514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18048" y="116632"/>
            <a:ext cx="3258584" cy="8925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3200" b="1" dirty="0"/>
              <a:t>ART REGEL</a:t>
            </a:r>
          </a:p>
          <a:p>
            <a:r>
              <a:rPr lang="de-CH" sz="2000" b="1" dirty="0">
                <a:solidFill>
                  <a:srgbClr val="00B050"/>
                </a:solidFill>
              </a:rPr>
              <a:t>Anmarsch</a:t>
            </a:r>
            <a:r>
              <a:rPr lang="de-CH" sz="2000" b="1" dirty="0"/>
              <a:t> – </a:t>
            </a:r>
            <a:r>
              <a:rPr lang="de-CH" sz="2000" b="1" dirty="0">
                <a:solidFill>
                  <a:srgbClr val="0070C0"/>
                </a:solidFill>
              </a:rPr>
              <a:t>Rückweg</a:t>
            </a:r>
            <a:r>
              <a:rPr lang="de-CH" sz="2000" b="1" dirty="0"/>
              <a:t> - </a:t>
            </a:r>
            <a:r>
              <a:rPr lang="de-CH" sz="2000" b="1" dirty="0">
                <a:solidFill>
                  <a:srgbClr val="FFC000"/>
                </a:solidFill>
              </a:rPr>
              <a:t>Trupp</a:t>
            </a:r>
            <a:endParaRPr lang="de-CH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43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7" y="692696"/>
            <a:ext cx="757663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75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2" y="4222906"/>
            <a:ext cx="1339848" cy="90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02" y="5163941"/>
            <a:ext cx="1376685" cy="89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46680"/>
            <a:ext cx="1728192" cy="90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5" y="4222906"/>
            <a:ext cx="1378541" cy="90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842" y="4223281"/>
            <a:ext cx="1391990" cy="9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18048" y="116632"/>
            <a:ext cx="333578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3200" b="1" dirty="0"/>
              <a:t>KOMMUNIKATION</a:t>
            </a:r>
            <a:endParaRPr lang="de-CH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836712"/>
            <a:ext cx="705750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Der Trupp kommuniziert mit dem Einsatzleiter Funk Kanal 8</a:t>
            </a:r>
          </a:p>
          <a:p>
            <a:r>
              <a:rPr lang="de-CH" dirty="0"/>
              <a:t>	Im besten Fall mit dem Offizier Atemschutz welcher beim EL ist.</a:t>
            </a:r>
          </a:p>
          <a:p>
            <a:endParaRPr lang="de-CH" dirty="0"/>
          </a:p>
          <a:p>
            <a:r>
              <a:rPr lang="de-CH" dirty="0"/>
              <a:t>Jeder Trupp hat sein eigenes Verbindungsmittel </a:t>
            </a:r>
          </a:p>
          <a:p>
            <a:r>
              <a:rPr lang="de-CH" dirty="0"/>
              <a:t>	pro Trupp ein Funk</a:t>
            </a:r>
          </a:p>
          <a:p>
            <a:endParaRPr lang="de-CH" dirty="0"/>
          </a:p>
          <a:p>
            <a:r>
              <a:rPr lang="de-CH" dirty="0"/>
              <a:t>Sicherungstrupp geniesst Priorität beim Funken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Kommunikationsmittel ist der Funk</a:t>
            </a:r>
          </a:p>
          <a:p>
            <a:r>
              <a:rPr lang="de-CH" dirty="0"/>
              <a:t>	Sollte dieser ausfallen so bleibt die Signalhupe.</a:t>
            </a:r>
          </a:p>
        </p:txBody>
      </p:sp>
    </p:spTree>
    <p:extLst>
      <p:ext uri="{BB962C8B-B14F-4D97-AF65-F5344CB8AC3E}">
        <p14:creationId xmlns:p14="http://schemas.microsoft.com/office/powerpoint/2010/main" val="115633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471"/>
            <a:ext cx="414046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552935" cy="33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3618731" cy="231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595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47" y="44"/>
            <a:ext cx="4315807" cy="486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18048" y="116632"/>
            <a:ext cx="25180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3200" b="1" dirty="0"/>
              <a:t>TRUPPARBEIT</a:t>
            </a:r>
            <a:endParaRPr lang="de-CH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179512" y="620688"/>
            <a:ext cx="560743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Truppgrösse</a:t>
            </a:r>
            <a:r>
              <a:rPr lang="de-CH" dirty="0"/>
              <a:t>	2 + 2   /   3   /   2</a:t>
            </a:r>
          </a:p>
          <a:p>
            <a:r>
              <a:rPr lang="de-CH" dirty="0"/>
              <a:t>	Richtet sich nach dem Auftrag / EL</a:t>
            </a:r>
          </a:p>
          <a:p>
            <a:r>
              <a:rPr lang="de-CH" dirty="0"/>
              <a:t>Trupp bleibt immer zusammen</a:t>
            </a:r>
          </a:p>
          <a:p>
            <a:r>
              <a:rPr lang="de-CH" dirty="0"/>
              <a:t>Trupp ist Autonom</a:t>
            </a:r>
          </a:p>
          <a:p>
            <a:r>
              <a:rPr lang="de-CH" dirty="0"/>
              <a:t>	</a:t>
            </a:r>
          </a:p>
          <a:p>
            <a:r>
              <a:rPr lang="de-CH" dirty="0"/>
              <a:t>Verbindung innerhalb des Trupps muss sichergestellt sein.</a:t>
            </a:r>
          </a:p>
          <a:p>
            <a:pPr marL="285750" indent="-285750">
              <a:buFontTx/>
              <a:buChar char="-"/>
            </a:pPr>
            <a:r>
              <a:rPr lang="de-CH" dirty="0"/>
              <a:t>Druckleitung</a:t>
            </a:r>
          </a:p>
          <a:p>
            <a:pPr marL="285750" indent="-285750">
              <a:buFontTx/>
              <a:buChar char="-"/>
            </a:pPr>
            <a:r>
              <a:rPr lang="de-CH" dirty="0" err="1"/>
              <a:t>Truppverbindungsseil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Sicht</a:t>
            </a:r>
          </a:p>
        </p:txBody>
      </p:sp>
    </p:spTree>
    <p:extLst>
      <p:ext uri="{BB962C8B-B14F-4D97-AF65-F5344CB8AC3E}">
        <p14:creationId xmlns:p14="http://schemas.microsoft.com/office/powerpoint/2010/main" val="1122037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4208"/>
            <a:ext cx="5273055" cy="363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65145" y="683985"/>
            <a:ext cx="207460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3200" b="1" dirty="0"/>
              <a:t>ABSUCHEN</a:t>
            </a:r>
            <a:endParaRPr lang="de-CH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1447616"/>
            <a:ext cx="54673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Rückwegsicherung</a:t>
            </a:r>
          </a:p>
          <a:p>
            <a:r>
              <a:rPr lang="de-CH" dirty="0"/>
              <a:t>Verbindung im Trupp</a:t>
            </a:r>
          </a:p>
          <a:p>
            <a:r>
              <a:rPr lang="de-CH" dirty="0"/>
              <a:t>Trupp ist eine Einheit</a:t>
            </a:r>
          </a:p>
          <a:p>
            <a:endParaRPr lang="de-CH" dirty="0"/>
          </a:p>
          <a:p>
            <a:r>
              <a:rPr lang="de-CH" dirty="0"/>
              <a:t>2 + 2er Trupp = 2 Trupps mit dem einen gleichen Auftrag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865090" y="3955946"/>
            <a:ext cx="177080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3200" b="1" dirty="0"/>
              <a:t>LÖSCHEN</a:t>
            </a:r>
            <a:endParaRPr lang="de-CH" sz="3200" dirty="0"/>
          </a:p>
        </p:txBody>
      </p:sp>
      <p:sp>
        <p:nvSpPr>
          <p:cNvPr id="9" name="Textfeld 8"/>
          <p:cNvSpPr txBox="1"/>
          <p:nvPr/>
        </p:nvSpPr>
        <p:spPr>
          <a:xfrm>
            <a:off x="1835696" y="4797152"/>
            <a:ext cx="2423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Rückwegsicherung</a:t>
            </a:r>
          </a:p>
          <a:p>
            <a:r>
              <a:rPr lang="de-CH" dirty="0"/>
              <a:t>Trupp ist eine Einheit</a:t>
            </a:r>
          </a:p>
          <a:p>
            <a:r>
              <a:rPr lang="de-CH" dirty="0"/>
              <a:t>Brand nicht übersteigen</a:t>
            </a:r>
          </a:p>
          <a:p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36" y="4540721"/>
            <a:ext cx="2933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6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670"/>
            <a:ext cx="6336703" cy="592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395536" y="3356992"/>
            <a:ext cx="3600400" cy="1728192"/>
          </a:xfrm>
          <a:prstGeom prst="ellipse">
            <a:avLst/>
          </a:prstGeom>
          <a:solidFill>
            <a:schemeClr val="bg1">
              <a:lumMod val="6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/>
          <p:cNvSpPr/>
          <p:nvPr/>
        </p:nvSpPr>
        <p:spPr>
          <a:xfrm>
            <a:off x="2483768" y="4437112"/>
            <a:ext cx="1512168" cy="1296144"/>
          </a:xfrm>
          <a:prstGeom prst="ellipse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6387658" y="188640"/>
            <a:ext cx="27000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/>
              <a:t>Starke Rauchentwicklung</a:t>
            </a:r>
          </a:p>
          <a:p>
            <a:r>
              <a:rPr lang="de-CH" sz="1600" dirty="0"/>
              <a:t>vermisste Personen</a:t>
            </a:r>
          </a:p>
          <a:p>
            <a:endParaRPr lang="de-CH" sz="1600" dirty="0"/>
          </a:p>
          <a:p>
            <a:r>
              <a:rPr lang="de-CH" sz="1600" dirty="0"/>
              <a:t>Absuchen EG links herum</a:t>
            </a:r>
          </a:p>
          <a:p>
            <a:r>
              <a:rPr lang="de-CH" sz="1600" dirty="0"/>
              <a:t>Mit SA </a:t>
            </a:r>
            <a:r>
              <a:rPr lang="de-CH" sz="1600" dirty="0" err="1"/>
              <a:t>nR.</a:t>
            </a:r>
            <a:r>
              <a:rPr lang="de-CH" sz="1600" dirty="0"/>
              <a:t> 3</a:t>
            </a:r>
          </a:p>
          <a:p>
            <a:endParaRPr lang="de-CH" sz="1600" dirty="0"/>
          </a:p>
          <a:p>
            <a:r>
              <a:rPr lang="de-CH" sz="1600" dirty="0"/>
              <a:t>Zusätzlich Ausrüsten</a:t>
            </a:r>
          </a:p>
          <a:p>
            <a:pPr marL="285750" indent="-285750">
              <a:buFontTx/>
              <a:buChar char="-"/>
            </a:pPr>
            <a:r>
              <a:rPr lang="de-CH" sz="1600" dirty="0"/>
              <a:t>Rettungsgerät</a:t>
            </a:r>
          </a:p>
          <a:p>
            <a:pPr marL="285750" indent="-285750">
              <a:buFontTx/>
              <a:buChar char="-"/>
            </a:pPr>
            <a:r>
              <a:rPr lang="de-CH" sz="1600" dirty="0"/>
              <a:t>Schleifsack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329FC0E-CF2F-4DDB-97D7-9A5DE1E7F639}"/>
              </a:ext>
            </a:extLst>
          </p:cNvPr>
          <p:cNvCxnSpPr/>
          <p:nvPr/>
        </p:nvCxnSpPr>
        <p:spPr>
          <a:xfrm>
            <a:off x="2555776" y="1556792"/>
            <a:ext cx="0" cy="79208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79C244C-8A79-4C6E-81B1-0C0B9F7EF97D}"/>
              </a:ext>
            </a:extLst>
          </p:cNvPr>
          <p:cNvCxnSpPr>
            <a:cxnSpLocks/>
          </p:cNvCxnSpPr>
          <p:nvPr/>
        </p:nvCxnSpPr>
        <p:spPr>
          <a:xfrm>
            <a:off x="2771800" y="2420888"/>
            <a:ext cx="1656184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0A395D6-A078-4C37-8EBE-D8A2415E578B}"/>
              </a:ext>
            </a:extLst>
          </p:cNvPr>
          <p:cNvCxnSpPr>
            <a:cxnSpLocks/>
          </p:cNvCxnSpPr>
          <p:nvPr/>
        </p:nvCxnSpPr>
        <p:spPr>
          <a:xfrm flipV="1">
            <a:off x="4499992" y="2060848"/>
            <a:ext cx="0" cy="28803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C6CFD124-8A86-4C0A-954B-D96B87F6BD21}"/>
              </a:ext>
            </a:extLst>
          </p:cNvPr>
          <p:cNvCxnSpPr>
            <a:cxnSpLocks/>
          </p:cNvCxnSpPr>
          <p:nvPr/>
        </p:nvCxnSpPr>
        <p:spPr>
          <a:xfrm flipV="1">
            <a:off x="4597000" y="1195559"/>
            <a:ext cx="599176" cy="681077"/>
          </a:xfrm>
          <a:prstGeom prst="straightConnector1">
            <a:avLst/>
          </a:prstGeom>
          <a:ln w="412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7E22622B-F5A9-4C62-B817-FF929AC97702}"/>
              </a:ext>
            </a:extLst>
          </p:cNvPr>
          <p:cNvSpPr txBox="1"/>
          <p:nvPr/>
        </p:nvSpPr>
        <p:spPr>
          <a:xfrm>
            <a:off x="4499992" y="195283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RF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4A9383C-7C22-401E-94FD-5D9400AF5B62}"/>
              </a:ext>
            </a:extLst>
          </p:cNvPr>
          <p:cNvSpPr txBox="1"/>
          <p:nvPr/>
        </p:nvSpPr>
        <p:spPr>
          <a:xfrm>
            <a:off x="4296622" y="1191966"/>
            <a:ext cx="807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TF / ASGT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C0FCAA-883B-46E1-B799-1DB1423939F5}"/>
              </a:ext>
            </a:extLst>
          </p:cNvPr>
          <p:cNvSpPr txBox="1"/>
          <p:nvPr/>
        </p:nvSpPr>
        <p:spPr>
          <a:xfrm>
            <a:off x="2489356" y="22048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13DCD8F-B9BA-4D55-9D95-6391325B24AF}"/>
              </a:ext>
            </a:extLst>
          </p:cNvPr>
          <p:cNvSpPr txBox="1"/>
          <p:nvPr/>
        </p:nvSpPr>
        <p:spPr>
          <a:xfrm>
            <a:off x="4584500" y="16862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CCA4485-AF29-40CA-9B66-95132DAAE680}"/>
              </a:ext>
            </a:extLst>
          </p:cNvPr>
          <p:cNvSpPr txBox="1"/>
          <p:nvPr/>
        </p:nvSpPr>
        <p:spPr>
          <a:xfrm>
            <a:off x="4490758" y="29206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B986DD15-5569-4522-849B-0304CDD1BF88}"/>
              </a:ext>
            </a:extLst>
          </p:cNvPr>
          <p:cNvCxnSpPr>
            <a:cxnSpLocks/>
          </p:cNvCxnSpPr>
          <p:nvPr/>
        </p:nvCxnSpPr>
        <p:spPr>
          <a:xfrm>
            <a:off x="4412986" y="2484098"/>
            <a:ext cx="9240" cy="40484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B00E84A2-5253-4504-8AE6-67F7FF0454D0}"/>
              </a:ext>
            </a:extLst>
          </p:cNvPr>
          <p:cNvSpPr txBox="1"/>
          <p:nvPr/>
        </p:nvSpPr>
        <p:spPr>
          <a:xfrm>
            <a:off x="4422226" y="269298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RF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3D01532F-659C-43FD-AAA4-0F23AFFF9629}"/>
              </a:ext>
            </a:extLst>
          </p:cNvPr>
          <p:cNvCxnSpPr>
            <a:cxnSpLocks/>
          </p:cNvCxnSpPr>
          <p:nvPr/>
        </p:nvCxnSpPr>
        <p:spPr>
          <a:xfrm flipV="1">
            <a:off x="4407756" y="3105282"/>
            <a:ext cx="0" cy="1772129"/>
          </a:xfrm>
          <a:prstGeom prst="straightConnector1">
            <a:avLst/>
          </a:prstGeom>
          <a:ln w="412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9F1B84E0-D1F0-49CA-ACBC-1C52F82D6575}"/>
              </a:ext>
            </a:extLst>
          </p:cNvPr>
          <p:cNvCxnSpPr>
            <a:cxnSpLocks/>
          </p:cNvCxnSpPr>
          <p:nvPr/>
        </p:nvCxnSpPr>
        <p:spPr>
          <a:xfrm>
            <a:off x="4541485" y="2941429"/>
            <a:ext cx="606579" cy="0"/>
          </a:xfrm>
          <a:prstGeom prst="straightConnector1">
            <a:avLst/>
          </a:prstGeom>
          <a:ln w="412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622344B6-2A61-4E80-90E5-A35FD32E6C7F}"/>
              </a:ext>
            </a:extLst>
          </p:cNvPr>
          <p:cNvCxnSpPr>
            <a:cxnSpLocks/>
          </p:cNvCxnSpPr>
          <p:nvPr/>
        </p:nvCxnSpPr>
        <p:spPr>
          <a:xfrm>
            <a:off x="5045660" y="2574196"/>
            <a:ext cx="718564" cy="0"/>
          </a:xfrm>
          <a:prstGeom prst="straightConnector1">
            <a:avLst/>
          </a:prstGeom>
          <a:ln w="412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902F0AF0-6DA8-4C52-B6F7-2DEA75745B7D}"/>
              </a:ext>
            </a:extLst>
          </p:cNvPr>
          <p:cNvCxnSpPr>
            <a:cxnSpLocks/>
          </p:cNvCxnSpPr>
          <p:nvPr/>
        </p:nvCxnSpPr>
        <p:spPr>
          <a:xfrm>
            <a:off x="5736211" y="2686519"/>
            <a:ext cx="0" cy="2190892"/>
          </a:xfrm>
          <a:prstGeom prst="straightConnector1">
            <a:avLst/>
          </a:prstGeom>
          <a:ln w="412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9A4E873C-D6E9-4BFD-86AB-C823A7337E7D}"/>
              </a:ext>
            </a:extLst>
          </p:cNvPr>
          <p:cNvCxnSpPr>
            <a:cxnSpLocks/>
          </p:cNvCxnSpPr>
          <p:nvPr/>
        </p:nvCxnSpPr>
        <p:spPr>
          <a:xfrm flipH="1">
            <a:off x="4549164" y="4877411"/>
            <a:ext cx="992991" cy="0"/>
          </a:xfrm>
          <a:prstGeom prst="straightConnector1">
            <a:avLst/>
          </a:prstGeom>
          <a:ln w="412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69B77916-C65B-420A-AE8C-42423073BAEE}"/>
              </a:ext>
            </a:extLst>
          </p:cNvPr>
          <p:cNvCxnSpPr>
            <a:cxnSpLocks/>
          </p:cNvCxnSpPr>
          <p:nvPr/>
        </p:nvCxnSpPr>
        <p:spPr>
          <a:xfrm flipH="1">
            <a:off x="3125150" y="2636005"/>
            <a:ext cx="1077570" cy="90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id="{235EB0E2-63DA-4D89-9207-9D97FA42F684}"/>
              </a:ext>
            </a:extLst>
          </p:cNvPr>
          <p:cNvSpPr txBox="1"/>
          <p:nvPr/>
        </p:nvSpPr>
        <p:spPr>
          <a:xfrm>
            <a:off x="2470114" y="28706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0070C0"/>
                </a:solidFill>
              </a:rPr>
              <a:t>4</a:t>
            </a:r>
          </a:p>
        </p:txBody>
      </p: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277DE8F9-CDE9-409B-BBB6-CABB54213674}"/>
              </a:ext>
            </a:extLst>
          </p:cNvPr>
          <p:cNvCxnSpPr>
            <a:cxnSpLocks/>
          </p:cNvCxnSpPr>
          <p:nvPr/>
        </p:nvCxnSpPr>
        <p:spPr>
          <a:xfrm>
            <a:off x="2944990" y="2728810"/>
            <a:ext cx="9240" cy="40484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1D0BE81C-FE7F-4EE0-8311-267B294E7181}"/>
              </a:ext>
            </a:extLst>
          </p:cNvPr>
          <p:cNvCxnSpPr>
            <a:cxnSpLocks/>
          </p:cNvCxnSpPr>
          <p:nvPr/>
        </p:nvCxnSpPr>
        <p:spPr>
          <a:xfrm flipH="1" flipV="1">
            <a:off x="2147315" y="2624011"/>
            <a:ext cx="545338" cy="3159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966B860B-0067-427B-B372-9F996AFFEE3C}"/>
              </a:ext>
            </a:extLst>
          </p:cNvPr>
          <p:cNvSpPr txBox="1"/>
          <p:nvPr/>
        </p:nvSpPr>
        <p:spPr>
          <a:xfrm>
            <a:off x="2010017" y="23138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RF</a:t>
            </a:r>
          </a:p>
        </p:txBody>
      </p: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454A4682-E5AF-4362-9EC6-0F3064E305A7}"/>
              </a:ext>
            </a:extLst>
          </p:cNvPr>
          <p:cNvCxnSpPr>
            <a:cxnSpLocks/>
          </p:cNvCxnSpPr>
          <p:nvPr/>
        </p:nvCxnSpPr>
        <p:spPr>
          <a:xfrm flipV="1">
            <a:off x="924592" y="935689"/>
            <a:ext cx="0" cy="1049486"/>
          </a:xfrm>
          <a:prstGeom prst="straightConnector1">
            <a:avLst/>
          </a:prstGeom>
          <a:ln w="412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FC6444BB-4B31-4A9A-B3E7-290D932EE100}"/>
              </a:ext>
            </a:extLst>
          </p:cNvPr>
          <p:cNvCxnSpPr>
            <a:cxnSpLocks/>
          </p:cNvCxnSpPr>
          <p:nvPr/>
        </p:nvCxnSpPr>
        <p:spPr>
          <a:xfrm flipH="1" flipV="1">
            <a:off x="924592" y="2115118"/>
            <a:ext cx="1058465" cy="508491"/>
          </a:xfrm>
          <a:prstGeom prst="straightConnector1">
            <a:avLst/>
          </a:prstGeom>
          <a:ln w="412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08A21A47-4D86-49C3-85D3-342CE61F2B15}"/>
              </a:ext>
            </a:extLst>
          </p:cNvPr>
          <p:cNvCxnSpPr>
            <a:cxnSpLocks/>
          </p:cNvCxnSpPr>
          <p:nvPr/>
        </p:nvCxnSpPr>
        <p:spPr>
          <a:xfrm>
            <a:off x="1062936" y="966136"/>
            <a:ext cx="678745" cy="0"/>
          </a:xfrm>
          <a:prstGeom prst="straightConnector1">
            <a:avLst/>
          </a:prstGeom>
          <a:ln w="412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C24DFE6A-7798-4062-BE2A-D3D6B584B708}"/>
              </a:ext>
            </a:extLst>
          </p:cNvPr>
          <p:cNvCxnSpPr>
            <a:cxnSpLocks/>
          </p:cNvCxnSpPr>
          <p:nvPr/>
        </p:nvCxnSpPr>
        <p:spPr>
          <a:xfrm>
            <a:off x="1628631" y="1091101"/>
            <a:ext cx="213575" cy="1225967"/>
          </a:xfrm>
          <a:prstGeom prst="straightConnector1">
            <a:avLst/>
          </a:prstGeom>
          <a:ln w="412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>
            <a:extLst>
              <a:ext uri="{FF2B5EF4-FFF2-40B4-BE49-F238E27FC236}">
                <a16:creationId xmlns:a16="http://schemas.microsoft.com/office/drawing/2014/main" id="{FDCBF794-3D4A-40B8-B076-918D36205EDA}"/>
              </a:ext>
            </a:extLst>
          </p:cNvPr>
          <p:cNvSpPr txBox="1"/>
          <p:nvPr/>
        </p:nvSpPr>
        <p:spPr>
          <a:xfrm>
            <a:off x="4388711" y="3980939"/>
            <a:ext cx="807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TF / ASGT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A487AF69-5704-4BEE-AF62-F765DCDD2191}"/>
              </a:ext>
            </a:extLst>
          </p:cNvPr>
          <p:cNvSpPr txBox="1"/>
          <p:nvPr/>
        </p:nvSpPr>
        <p:spPr>
          <a:xfrm>
            <a:off x="907479" y="1422521"/>
            <a:ext cx="807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TF / ASGT</a:t>
            </a:r>
          </a:p>
        </p:txBody>
      </p: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EC6044A5-F704-4015-B179-BF65090931A0}"/>
              </a:ext>
            </a:extLst>
          </p:cNvPr>
          <p:cNvCxnSpPr>
            <a:cxnSpLocks/>
          </p:cNvCxnSpPr>
          <p:nvPr/>
        </p:nvCxnSpPr>
        <p:spPr>
          <a:xfrm flipH="1">
            <a:off x="5220625" y="1191966"/>
            <a:ext cx="14539" cy="73195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>
            <a:extLst>
              <a:ext uri="{FF2B5EF4-FFF2-40B4-BE49-F238E27FC236}">
                <a16:creationId xmlns:a16="http://schemas.microsoft.com/office/drawing/2014/main" id="{86F71705-B577-4EF0-B7A9-337BB2755C6D}"/>
              </a:ext>
            </a:extLst>
          </p:cNvPr>
          <p:cNvCxnSpPr>
            <a:cxnSpLocks/>
          </p:cNvCxnSpPr>
          <p:nvPr/>
        </p:nvCxnSpPr>
        <p:spPr>
          <a:xfrm>
            <a:off x="5350146" y="1191966"/>
            <a:ext cx="308721" cy="67896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BDEF3767-E50B-4F28-9BBD-EBE68F08F48C}"/>
              </a:ext>
            </a:extLst>
          </p:cNvPr>
          <p:cNvCxnSpPr>
            <a:cxnSpLocks/>
          </p:cNvCxnSpPr>
          <p:nvPr/>
        </p:nvCxnSpPr>
        <p:spPr>
          <a:xfrm flipV="1">
            <a:off x="5227894" y="764704"/>
            <a:ext cx="365433" cy="39405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1EB2D3C3-E2AB-4087-9837-D69CAE2EB6F6}"/>
              </a:ext>
            </a:extLst>
          </p:cNvPr>
          <p:cNvCxnSpPr>
            <a:cxnSpLocks/>
          </p:cNvCxnSpPr>
          <p:nvPr/>
        </p:nvCxnSpPr>
        <p:spPr>
          <a:xfrm flipH="1" flipV="1">
            <a:off x="4659943" y="731494"/>
            <a:ext cx="467426" cy="42726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>
            <a:extLst>
              <a:ext uri="{FF2B5EF4-FFF2-40B4-BE49-F238E27FC236}">
                <a16:creationId xmlns:a16="http://schemas.microsoft.com/office/drawing/2014/main" id="{4B97F797-2E3E-4D90-90E2-2C143BFA2451}"/>
              </a:ext>
            </a:extLst>
          </p:cNvPr>
          <p:cNvSpPr txBox="1"/>
          <p:nvPr/>
        </p:nvSpPr>
        <p:spPr>
          <a:xfrm>
            <a:off x="6333081" y="2460986"/>
            <a:ext cx="2700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>
                <a:solidFill>
                  <a:srgbClr val="0070C0"/>
                </a:solidFill>
              </a:rPr>
              <a:t>1 Eintritt Türöffnung</a:t>
            </a:r>
          </a:p>
          <a:p>
            <a:r>
              <a:rPr lang="de-CH" sz="1600" dirty="0">
                <a:solidFill>
                  <a:srgbClr val="0070C0"/>
                </a:solidFill>
              </a:rPr>
              <a:t>   rechts gehen</a:t>
            </a:r>
          </a:p>
        </p:txBody>
      </p:sp>
    </p:spTree>
    <p:extLst>
      <p:ext uri="{BB962C8B-B14F-4D97-AF65-F5344CB8AC3E}">
        <p14:creationId xmlns:p14="http://schemas.microsoft.com/office/powerpoint/2010/main" val="165982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357"/>
            <a:ext cx="67151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96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Bildergebnis für grundrissplä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2229"/>
            <a:ext cx="7763168" cy="49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99592" y="5260987"/>
            <a:ext cx="36840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3200" b="1" dirty="0"/>
              <a:t>CHANCEN &amp; RISIKEN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2552512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79512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>
                <a:hlinkClick r:id="rId3"/>
              </a:rPr>
              <a:t>https://www.youtube.com/watch?v=TkEsYh8RpZ8&amp;list=PLA0EDC9806E210E5A&amp;index=10&amp;t=0s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179512" y="1460875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>
                <a:hlinkClick r:id="rId4"/>
              </a:rPr>
              <a:t>https://www.youtube.com/watch?v=OHBoAy9EnAw</a:t>
            </a:r>
            <a:endParaRPr lang="de-CH" dirty="0"/>
          </a:p>
          <a:p>
            <a:endParaRPr lang="de-CH" dirty="0"/>
          </a:p>
        </p:txBody>
      </p:sp>
      <p:pic>
        <p:nvPicPr>
          <p:cNvPr id="2052" name="Picture 4" descr="Bildergebnis fÃ¼r firefighter beedoo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258444" cy="34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 rot="20153600">
            <a:off x="4859514" y="3322781"/>
            <a:ext cx="2497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DANKE </a:t>
            </a:r>
          </a:p>
          <a:p>
            <a:r>
              <a:rPr lang="de-CH" dirty="0"/>
              <a:t>Für die Aufmerksamkeit!</a:t>
            </a:r>
          </a:p>
          <a:p>
            <a:r>
              <a:rPr lang="de-CH" dirty="0"/>
              <a:t>Für das </a:t>
            </a:r>
            <a:r>
              <a:rPr lang="de-CH" dirty="0" err="1"/>
              <a:t>Beherzen</a:t>
            </a:r>
            <a:r>
              <a:rPr lang="de-CH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3592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9240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131840" y="404664"/>
            <a:ext cx="4286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EINSATZVORBEREITUNG</a:t>
            </a:r>
          </a:p>
        </p:txBody>
      </p:sp>
      <p:sp>
        <p:nvSpPr>
          <p:cNvPr id="3" name="Rechteck 2"/>
          <p:cNvSpPr/>
          <p:nvPr/>
        </p:nvSpPr>
        <p:spPr>
          <a:xfrm>
            <a:off x="2339752" y="1004165"/>
            <a:ext cx="64807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CH" dirty="0"/>
              <a:t>Der ASGT rückt direkt auf den Brandplatz ein. </a:t>
            </a:r>
          </a:p>
          <a:p>
            <a:pPr lvl="0"/>
            <a:endParaRPr lang="de-CH" dirty="0"/>
          </a:p>
          <a:p>
            <a:pPr lvl="0"/>
            <a:r>
              <a:rPr lang="de-CH" dirty="0"/>
              <a:t>Bei Nachbarshilfe Atemschutz, wird über das Magazin eingerückt.</a:t>
            </a:r>
          </a:p>
          <a:p>
            <a:r>
              <a:rPr lang="de-CH" b="1" dirty="0"/>
              <a:t> </a:t>
            </a:r>
            <a:endParaRPr lang="de-CH" dirty="0"/>
          </a:p>
          <a:p>
            <a:pPr lvl="0"/>
            <a:endParaRPr lang="de-CH" dirty="0"/>
          </a:p>
          <a:p>
            <a:pPr lvl="0"/>
            <a:r>
              <a:rPr lang="de-CH" dirty="0"/>
              <a:t>ASGT mit Doppelfunktion: Chauffeure rücken übers Magazin ein, melden sich aber wie alle anderen am Ereignis als ASGT.</a:t>
            </a:r>
          </a:p>
          <a:p>
            <a:endParaRPr lang="de-CH" b="1" dirty="0"/>
          </a:p>
          <a:p>
            <a:r>
              <a:rPr lang="de-CH" b="1" dirty="0"/>
              <a:t> </a:t>
            </a:r>
            <a:endParaRPr lang="de-CH" dirty="0"/>
          </a:p>
          <a:p>
            <a:pPr lvl="0"/>
            <a:r>
              <a:rPr lang="de-CH" b="1" dirty="0"/>
              <a:t>Beim Eintreffen am Schadenplatz, vergewissert sich der ASGT:</a:t>
            </a:r>
            <a:endParaRPr lang="de-CH" dirty="0"/>
          </a:p>
          <a:p>
            <a:pPr lvl="0"/>
            <a:r>
              <a:rPr lang="de-CH" dirty="0"/>
              <a:t>WO sind die anderen ASGTs? (bin ich der erste?)</a:t>
            </a:r>
          </a:p>
          <a:p>
            <a:pPr lvl="0"/>
            <a:endParaRPr lang="de-CH" dirty="0"/>
          </a:p>
          <a:p>
            <a:pPr lvl="0"/>
            <a:r>
              <a:rPr lang="de-CH" dirty="0"/>
              <a:t>WO ist der AS Sammelplatz?</a:t>
            </a:r>
          </a:p>
          <a:p>
            <a:pPr lvl="0"/>
            <a:endParaRPr lang="de-CH" dirty="0"/>
          </a:p>
          <a:p>
            <a:pPr lvl="0"/>
            <a:r>
              <a:rPr lang="de-CH" dirty="0"/>
              <a:t>WAS ist geschehen? </a:t>
            </a:r>
          </a:p>
          <a:p>
            <a:pPr lvl="0"/>
            <a:r>
              <a:rPr lang="de-CH" dirty="0"/>
              <a:t>braucht es evtl. kein AS, </a:t>
            </a:r>
          </a:p>
          <a:p>
            <a:pPr lvl="0"/>
            <a:r>
              <a:rPr lang="de-CH" dirty="0"/>
              <a:t>gibt es einen Offizier AS?</a:t>
            </a:r>
          </a:p>
          <a:p>
            <a:r>
              <a:rPr lang="de-CH" dirty="0"/>
              <a:t> </a:t>
            </a:r>
          </a:p>
        </p:txBody>
      </p:sp>
      <p:sp>
        <p:nvSpPr>
          <p:cNvPr id="5" name="Rechteck 4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20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905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563888" y="476672"/>
            <a:ext cx="3087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BEREITSTELLUNG</a:t>
            </a:r>
          </a:p>
        </p:txBody>
      </p:sp>
      <p:sp>
        <p:nvSpPr>
          <p:cNvPr id="3" name="Rechteck 2"/>
          <p:cNvSpPr/>
          <p:nvPr/>
        </p:nvSpPr>
        <p:spPr>
          <a:xfrm>
            <a:off x="467544" y="1066428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CH" dirty="0"/>
              <a:t>		</a:t>
            </a:r>
            <a:r>
              <a:rPr lang="de-CH" dirty="0">
                <a:solidFill>
                  <a:srgbClr val="FF0000"/>
                </a:solidFill>
              </a:rPr>
              <a:t>Der AS Trupp rüstet sich selbständig aus.                                                      		</a:t>
            </a:r>
            <a:r>
              <a:rPr lang="de-CH" b="1" dirty="0">
                <a:solidFill>
                  <a:srgbClr val="FF0000"/>
                </a:solidFill>
              </a:rPr>
              <a:t>Basis Bereitstellung: 2+2er Trupp</a:t>
            </a:r>
            <a:r>
              <a:rPr lang="de-CH" dirty="0">
                <a:solidFill>
                  <a:srgbClr val="FF0000"/>
                </a:solidFill>
              </a:rPr>
              <a:t> bereit für Absuchen mit Leitung.</a:t>
            </a:r>
          </a:p>
          <a:p>
            <a:pPr lvl="0"/>
            <a:endParaRPr lang="de-CH" dirty="0">
              <a:solidFill>
                <a:srgbClr val="FF0000"/>
              </a:solidFill>
            </a:endParaRPr>
          </a:p>
          <a:p>
            <a:r>
              <a:rPr lang="de-CH" b="1" dirty="0"/>
              <a:t>		Der Trupp ist nur komplett mit einem </a:t>
            </a:r>
            <a:r>
              <a:rPr lang="de-CH" b="1" dirty="0" err="1"/>
              <a:t>Truppüberwacher</a:t>
            </a:r>
            <a:endParaRPr lang="de-CH" dirty="0"/>
          </a:p>
          <a:p>
            <a:pPr lvl="0"/>
            <a:endParaRPr lang="de-CH" dirty="0"/>
          </a:p>
          <a:p>
            <a:pPr lvl="0"/>
            <a:r>
              <a:rPr lang="de-CH" b="1" dirty="0"/>
              <a:t>Ab zwei ASGT kann ein Trupp gebildet werden.                                                 </a:t>
            </a:r>
          </a:p>
          <a:p>
            <a:pPr lvl="0"/>
            <a:r>
              <a:rPr lang="de-CH" dirty="0"/>
              <a:t>Die </a:t>
            </a:r>
            <a:r>
              <a:rPr lang="de-CH" dirty="0" err="1"/>
              <a:t>Truppgrösse</a:t>
            </a:r>
            <a:r>
              <a:rPr lang="de-CH" dirty="0"/>
              <a:t> kann aus 2, 3 oder im besten Fall aus 2+2 ASGTs bestehen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5378"/>
            <a:ext cx="13811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21565"/>
            <a:ext cx="2371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43" y="3102515"/>
            <a:ext cx="13906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822" y="3097753"/>
            <a:ext cx="13906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ihandform 3"/>
          <p:cNvSpPr/>
          <p:nvPr/>
        </p:nvSpPr>
        <p:spPr>
          <a:xfrm>
            <a:off x="6551328" y="3634929"/>
            <a:ext cx="1103938" cy="364658"/>
          </a:xfrm>
          <a:custGeom>
            <a:avLst/>
            <a:gdLst>
              <a:gd name="connsiteX0" fmla="*/ 1103938 w 1103938"/>
              <a:gd name="connsiteY0" fmla="*/ 0 h 364658"/>
              <a:gd name="connsiteX1" fmla="*/ 106411 w 1103938"/>
              <a:gd name="connsiteY1" fmla="*/ 324952 h 364658"/>
              <a:gd name="connsiteX2" fmla="*/ 76183 w 1103938"/>
              <a:gd name="connsiteY2" fmla="*/ 347623 h 36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938" h="364658">
                <a:moveTo>
                  <a:pt x="1103938" y="0"/>
                </a:moveTo>
                <a:lnTo>
                  <a:pt x="106411" y="324952"/>
                </a:lnTo>
                <a:cubicBezTo>
                  <a:pt x="-64881" y="382889"/>
                  <a:pt x="5651" y="365256"/>
                  <a:pt x="76183" y="34762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395536" y="436510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/>
              <a:t>Sammelplatz. </a:t>
            </a:r>
          </a:p>
          <a:p>
            <a:r>
              <a:rPr lang="de-CH" dirty="0"/>
              <a:t>Erster AS Trupp nimmt </a:t>
            </a:r>
            <a:r>
              <a:rPr lang="de-CH" dirty="0" err="1"/>
              <a:t>Truppkiste</a:t>
            </a:r>
            <a:r>
              <a:rPr lang="de-CH" dirty="0"/>
              <a:t> und Faltdreieck und bestimmt so den AS Sammelplatz. </a:t>
            </a:r>
          </a:p>
          <a:p>
            <a:endParaRPr lang="de-CH" b="1" dirty="0"/>
          </a:p>
          <a:p>
            <a:r>
              <a:rPr lang="de-CH" b="1" dirty="0"/>
              <a:t>Der Truppführer wird bestimmt</a:t>
            </a:r>
            <a:r>
              <a:rPr lang="de-CH" dirty="0"/>
              <a:t> </a:t>
            </a:r>
          </a:p>
          <a:p>
            <a:r>
              <a:rPr lang="de-CH" dirty="0"/>
              <a:t>und der Trupp beginnt mit der Bereitstellung, </a:t>
            </a:r>
          </a:p>
          <a:p>
            <a:r>
              <a:rPr lang="de-CH" dirty="0"/>
              <a:t>unter der Führung des Truppführers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62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47864" y="116632"/>
            <a:ext cx="4152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VERANTWORTLICHKEIT</a:t>
            </a:r>
          </a:p>
        </p:txBody>
      </p:sp>
      <p:sp>
        <p:nvSpPr>
          <p:cNvPr id="3" name="Rechteck 2"/>
          <p:cNvSpPr/>
          <p:nvPr/>
        </p:nvSpPr>
        <p:spPr>
          <a:xfrm>
            <a:off x="35496" y="620688"/>
            <a:ext cx="90730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Reglement Basiswissen Kapitel 7</a:t>
            </a:r>
          </a:p>
          <a:p>
            <a:endParaRPr lang="de-CH" dirty="0"/>
          </a:p>
          <a:p>
            <a:r>
              <a:rPr lang="de-CH" dirty="0"/>
              <a:t>Einsatzleiter </a:t>
            </a:r>
          </a:p>
          <a:p>
            <a:pPr marL="285750" indent="-285750">
              <a:buFontTx/>
              <a:buChar char="-"/>
            </a:pPr>
            <a:r>
              <a:rPr lang="de-CH" dirty="0"/>
              <a:t>Bestimmt den Einsatz AS</a:t>
            </a:r>
          </a:p>
          <a:p>
            <a:pPr marL="285750" indent="-285750">
              <a:buFontTx/>
              <a:buChar char="-"/>
            </a:pPr>
            <a:r>
              <a:rPr lang="de-CH" dirty="0"/>
              <a:t>Bestimmt den Offizier AS</a:t>
            </a:r>
          </a:p>
          <a:p>
            <a:pPr marL="285750" indent="-285750">
              <a:buFontTx/>
              <a:buChar char="-"/>
            </a:pPr>
            <a:r>
              <a:rPr lang="de-CH" dirty="0"/>
              <a:t>Kommuniziert mit dem Trupp</a:t>
            </a:r>
          </a:p>
          <a:p>
            <a:endParaRPr lang="de-CH" dirty="0"/>
          </a:p>
          <a:p>
            <a:r>
              <a:rPr lang="de-CH" dirty="0"/>
              <a:t>Chargierter / Truppführer</a:t>
            </a:r>
          </a:p>
          <a:p>
            <a:pPr marL="285750" indent="-285750">
              <a:buFontTx/>
              <a:buChar char="-"/>
            </a:pPr>
            <a:r>
              <a:rPr lang="de-CH" dirty="0"/>
              <a:t>Wie auch jeder Atemschutzgeräteträger ist verantwortlich für den Luftvorrat beim Einsatz.</a:t>
            </a:r>
          </a:p>
          <a:p>
            <a:pPr marL="285750" indent="-285750">
              <a:buFontTx/>
              <a:buChar char="-"/>
            </a:pPr>
            <a:r>
              <a:rPr lang="de-CH" dirty="0"/>
              <a:t>Sorgt für die rechtzeitige Ablösung.</a:t>
            </a:r>
          </a:p>
          <a:p>
            <a:pPr marL="285750" indent="-285750">
              <a:buFontTx/>
              <a:buChar char="-"/>
            </a:pPr>
            <a:r>
              <a:rPr lang="de-CH" dirty="0"/>
              <a:t>Ist verantwortlich für die Bestandteil der </a:t>
            </a:r>
            <a:r>
              <a:rPr lang="de-CH" dirty="0" err="1"/>
              <a:t>Truppüberwachung</a:t>
            </a:r>
            <a:r>
              <a:rPr lang="de-CH" dirty="0"/>
              <a:t> und muss sicherstellen dass diese gewährleistet ist.</a:t>
            </a:r>
          </a:p>
          <a:p>
            <a:pPr marL="285750" indent="-285750">
              <a:buFontTx/>
              <a:buChar char="-"/>
            </a:pPr>
            <a:r>
              <a:rPr lang="de-CH" dirty="0"/>
              <a:t>Ist für die Sicherheit des Trupps verantwortlich</a:t>
            </a:r>
          </a:p>
          <a:p>
            <a:pPr marL="285750" indent="-285750">
              <a:buFontTx/>
              <a:buChar char="-"/>
            </a:pPr>
            <a:r>
              <a:rPr lang="de-CH" dirty="0"/>
              <a:t>.</a:t>
            </a:r>
          </a:p>
          <a:p>
            <a:pPr marL="285750" indent="-285750">
              <a:buFontTx/>
              <a:buChar char="-"/>
            </a:pPr>
            <a:r>
              <a:rPr lang="de-CH" dirty="0"/>
              <a:t>.</a:t>
            </a:r>
          </a:p>
          <a:p>
            <a:pPr marL="285750" indent="-285750">
              <a:buFontTx/>
              <a:buChar char="-"/>
            </a:pPr>
            <a:endParaRPr lang="de-CH" dirty="0"/>
          </a:p>
          <a:p>
            <a:pPr marL="285750" indent="-285750">
              <a:buFontTx/>
              <a:buChar char="-"/>
            </a:pP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72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63888" y="116632"/>
            <a:ext cx="2579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AUSRÜSTUNG</a:t>
            </a:r>
          </a:p>
        </p:txBody>
      </p:sp>
      <p:sp>
        <p:nvSpPr>
          <p:cNvPr id="3" name="Rechteck 2"/>
          <p:cNvSpPr/>
          <p:nvPr/>
        </p:nvSpPr>
        <p:spPr>
          <a:xfrm>
            <a:off x="323528" y="764704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CH" dirty="0"/>
              <a:t>Die </a:t>
            </a:r>
            <a:r>
              <a:rPr lang="de-CH" b="1" dirty="0"/>
              <a:t>erste Person</a:t>
            </a:r>
            <a:r>
              <a:rPr lang="de-CH" dirty="0"/>
              <a:t> stellt das </a:t>
            </a:r>
            <a:r>
              <a:rPr lang="de-CH" b="1" dirty="0"/>
              <a:t>AS-Faltdreieck</a:t>
            </a:r>
            <a:r>
              <a:rPr lang="de-CH" dirty="0"/>
              <a:t> an einen geeigneten Platz auf. </a:t>
            </a:r>
          </a:p>
          <a:p>
            <a:pPr lvl="0"/>
            <a:r>
              <a:rPr lang="de-CH" i="1" dirty="0"/>
              <a:t>Vorzugsweise mit Sicht zum Einsatzleiter. </a:t>
            </a:r>
          </a:p>
          <a:p>
            <a:pPr lvl="0"/>
            <a:r>
              <a:rPr lang="de-CH" i="1" dirty="0"/>
              <a:t>Wenn möglich nicht in einem Sumpf!</a:t>
            </a:r>
          </a:p>
          <a:p>
            <a:r>
              <a:rPr lang="de-CH" dirty="0"/>
              <a:t> </a:t>
            </a:r>
          </a:p>
          <a:p>
            <a:pPr lvl="0"/>
            <a:r>
              <a:rPr lang="de-CH" dirty="0"/>
              <a:t>Bildung des ersten Trupps; </a:t>
            </a:r>
          </a:p>
          <a:p>
            <a:pPr lvl="0"/>
            <a:r>
              <a:rPr lang="de-CH" dirty="0"/>
              <a:t>sofern ein </a:t>
            </a:r>
            <a:r>
              <a:rPr lang="de-CH" b="1" dirty="0"/>
              <a:t>Offizier oder Gruppenführer</a:t>
            </a:r>
            <a:r>
              <a:rPr lang="de-CH" dirty="0"/>
              <a:t> bereits zum Sammelplatz eilt, </a:t>
            </a:r>
          </a:p>
          <a:p>
            <a:pPr lvl="0"/>
            <a:r>
              <a:rPr lang="de-CH" dirty="0"/>
              <a:t>wird dieser </a:t>
            </a:r>
            <a:r>
              <a:rPr lang="de-CH" b="1" dirty="0"/>
              <a:t>im 1. Trupp eingesetzt</a:t>
            </a:r>
            <a:r>
              <a:rPr lang="de-CH" dirty="0"/>
              <a:t> (Augen des Einsatzleiter!).</a:t>
            </a:r>
          </a:p>
          <a:p>
            <a:r>
              <a:rPr lang="de-CH" dirty="0"/>
              <a:t> </a:t>
            </a:r>
          </a:p>
          <a:p>
            <a:pPr lvl="0"/>
            <a:r>
              <a:rPr lang="de-CH" b="1" dirty="0"/>
              <a:t>Ausrüstung des Trupps "bei Melden" beim Einsatzleiter:</a:t>
            </a:r>
            <a:endParaRPr lang="de-CH" dirty="0"/>
          </a:p>
          <a:p>
            <a:pPr lvl="0"/>
            <a:r>
              <a:rPr lang="de-CH" dirty="0"/>
              <a:t>Komplette persönliche Schutzausrüstung</a:t>
            </a:r>
          </a:p>
          <a:p>
            <a:pPr lvl="0"/>
            <a:r>
              <a:rPr lang="de-CH" dirty="0"/>
              <a:t>Funkgerät (Kanal 8), </a:t>
            </a:r>
          </a:p>
          <a:p>
            <a:pPr lvl="0"/>
            <a:r>
              <a:rPr lang="de-CH" dirty="0"/>
              <a:t>	plus der 1. Trupp ein Funkgerät für den Einsatzleiter</a:t>
            </a:r>
          </a:p>
          <a:p>
            <a:pPr lvl="0"/>
            <a:endParaRPr lang="de-CH" dirty="0"/>
          </a:p>
          <a:p>
            <a:pPr lvl="0"/>
            <a:r>
              <a:rPr lang="de-CH" dirty="0"/>
              <a:t>WBK (nur der 1. Trupp) 2. WBK bleibt bei einem </a:t>
            </a:r>
            <a:r>
              <a:rPr lang="de-CH" dirty="0" err="1"/>
              <a:t>event</a:t>
            </a:r>
            <a:r>
              <a:rPr lang="de-CH" dirty="0"/>
              <a:t>. Sicherungstrupp</a:t>
            </a:r>
          </a:p>
          <a:p>
            <a:pPr lvl="0"/>
            <a:r>
              <a:rPr lang="de-CH" dirty="0" err="1"/>
              <a:t>Truppverbindungsseil</a:t>
            </a:r>
            <a:r>
              <a:rPr lang="de-CH" dirty="0"/>
              <a:t> (Truppführer entscheidet über deren Einsatz)</a:t>
            </a:r>
          </a:p>
          <a:p>
            <a:pPr lvl="0"/>
            <a:r>
              <a:rPr lang="de-CH" dirty="0"/>
              <a:t>Rettungsseil</a:t>
            </a:r>
          </a:p>
          <a:p>
            <a:pPr lvl="0"/>
            <a:r>
              <a:rPr lang="de-CH" dirty="0"/>
              <a:t>Handlampe</a:t>
            </a:r>
          </a:p>
          <a:p>
            <a:pPr lvl="0"/>
            <a:endParaRPr lang="de-CH" dirty="0"/>
          </a:p>
          <a:p>
            <a:pPr lvl="0"/>
            <a:r>
              <a:rPr lang="de-CH" b="1" dirty="0"/>
              <a:t>Auftragsbezogen wird zusätzliche Ausrüstung verlangt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76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563888" y="476672"/>
            <a:ext cx="32376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MELDEN</a:t>
            </a:r>
          </a:p>
          <a:p>
            <a:r>
              <a:rPr lang="de-CH" sz="3200" dirty="0"/>
              <a:t>Beim Einsatzleiter</a:t>
            </a:r>
          </a:p>
        </p:txBody>
      </p:sp>
      <p:sp>
        <p:nvSpPr>
          <p:cNvPr id="2" name="Rechteck 1"/>
          <p:cNvSpPr/>
          <p:nvPr/>
        </p:nvSpPr>
        <p:spPr>
          <a:xfrm>
            <a:off x="395536" y="1553890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CH" dirty="0"/>
              <a:t>		Der Trupp samt </a:t>
            </a:r>
            <a:r>
              <a:rPr lang="de-CH" dirty="0" err="1"/>
              <a:t>Truppüberwacher</a:t>
            </a:r>
            <a:r>
              <a:rPr lang="de-CH" dirty="0"/>
              <a:t> melden sich beim Einsatzleiter.</a:t>
            </a:r>
          </a:p>
          <a:p>
            <a:r>
              <a:rPr lang="de-CH" dirty="0"/>
              <a:t> </a:t>
            </a:r>
          </a:p>
          <a:p>
            <a:pPr lvl="0"/>
            <a:r>
              <a:rPr lang="de-CH" b="1" dirty="0"/>
              <a:t>		Der AS Trupp drängt sich vor!</a:t>
            </a:r>
            <a:endParaRPr lang="de-CH" dirty="0"/>
          </a:p>
          <a:p>
            <a:r>
              <a:rPr lang="de-CH" b="1" dirty="0"/>
              <a:t> </a:t>
            </a:r>
            <a:endParaRPr lang="de-CH" dirty="0"/>
          </a:p>
          <a:p>
            <a:pPr lvl="0"/>
            <a:r>
              <a:rPr lang="de-CH" dirty="0"/>
              <a:t>Der Einsatzleiter entscheidet welche </a:t>
            </a:r>
            <a:r>
              <a:rPr lang="de-CH" dirty="0" err="1"/>
              <a:t>Truppgrösse</a:t>
            </a:r>
            <a:r>
              <a:rPr lang="de-CH" dirty="0"/>
              <a:t> er benötigt.                 </a:t>
            </a:r>
          </a:p>
          <a:p>
            <a:pPr lvl="0"/>
            <a:r>
              <a:rPr lang="de-CH" dirty="0"/>
              <a:t>Überzählige ASGT finden sich umgehend am AS Sammelplatz ein, </a:t>
            </a:r>
          </a:p>
          <a:p>
            <a:pPr lvl="0"/>
            <a:r>
              <a:rPr lang="de-CH" dirty="0"/>
              <a:t>zur Unterstützung oder Bildung eines weiteren Trupps.</a:t>
            </a:r>
          </a:p>
          <a:p>
            <a:r>
              <a:rPr lang="de-CH" dirty="0"/>
              <a:t> </a:t>
            </a:r>
          </a:p>
          <a:p>
            <a:pPr lvl="0"/>
            <a:r>
              <a:rPr lang="de-CH" b="1" dirty="0"/>
              <a:t>Der AS Trupp denkt mit!</a:t>
            </a:r>
            <a:r>
              <a:rPr lang="de-CH" dirty="0"/>
              <a:t> Keinen blinden gehorsam.                                                                                        Er fragt nach wenn ihm der Auftrag nicht klar ist</a:t>
            </a:r>
          </a:p>
          <a:p>
            <a:pPr lvl="0"/>
            <a:endParaRPr lang="de-CH" dirty="0"/>
          </a:p>
          <a:p>
            <a:pPr lvl="0"/>
            <a:r>
              <a:rPr lang="de-CH" dirty="0"/>
              <a:t>Nach jedem Einsatz, ob Auftrag erfüllt oder nicht, </a:t>
            </a:r>
          </a:p>
          <a:p>
            <a:pPr lvl="0"/>
            <a:r>
              <a:rPr lang="de-CH" dirty="0"/>
              <a:t>muss sich der Trupp beim Einsatzleiter zurückmelden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8764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56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2913"/>
            <a:ext cx="19526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419872" y="548680"/>
            <a:ext cx="33754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3200" b="1" dirty="0"/>
              <a:t>ABLAUF / EINSATZ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2411759" y="1233309"/>
            <a:ext cx="6519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	Nach Befehlsausgabe führt der Trupp den Auftrag aus.</a:t>
            </a:r>
          </a:p>
          <a:p>
            <a:pPr lvl="0"/>
            <a:endParaRPr lang="de-CH" dirty="0"/>
          </a:p>
          <a:p>
            <a:pPr lvl="0"/>
            <a:r>
              <a:rPr lang="de-CH" dirty="0"/>
              <a:t>DER TRUPP HANDELT AN DER FRONT EIGENSTÄNDIG </a:t>
            </a:r>
          </a:p>
          <a:p>
            <a:pPr lvl="0"/>
            <a:r>
              <a:rPr lang="de-CH" dirty="0"/>
              <a:t>UND SELBSTVERANTWORTLICH IM SINNE DER EINSATZLEITUNG!!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131840" y="2708920"/>
            <a:ext cx="56571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Es ist möglich dass die Leitung bereits erstellt wird.</a:t>
            </a:r>
          </a:p>
          <a:p>
            <a:r>
              <a:rPr lang="de-CH" dirty="0"/>
              <a:t>Wenn nicht wird sich der AS Trupp direkt ab TLF bedienen.</a:t>
            </a:r>
          </a:p>
          <a:p>
            <a:endParaRPr lang="de-CH" dirty="0"/>
          </a:p>
          <a:p>
            <a:r>
              <a:rPr lang="de-CH" dirty="0"/>
              <a:t>Möglich ist ein frühzeitiger Einsatz des Lüfters</a:t>
            </a:r>
          </a:p>
          <a:p>
            <a:r>
              <a:rPr lang="de-CH" dirty="0"/>
              <a:t>EINHEITLICHE ANGRIFFSRICHTUNG</a:t>
            </a:r>
          </a:p>
          <a:p>
            <a:endParaRPr lang="de-CH" dirty="0"/>
          </a:p>
          <a:p>
            <a:r>
              <a:rPr lang="de-CH" b="1" dirty="0">
                <a:solidFill>
                  <a:srgbClr val="FF0000"/>
                </a:solidFill>
              </a:rPr>
              <a:t>DER ATEMSCHUTZTRUPP DENKT MIT!!</a:t>
            </a:r>
          </a:p>
        </p:txBody>
      </p:sp>
      <p:sp>
        <p:nvSpPr>
          <p:cNvPr id="8" name="Rechteck 7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34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65722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292080" y="548679"/>
            <a:ext cx="33754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3200" b="1" dirty="0"/>
              <a:t>ABLAUF / EINSATZ</a:t>
            </a:r>
            <a:endParaRPr lang="de-CH" sz="3200" dirty="0"/>
          </a:p>
        </p:txBody>
      </p:sp>
      <p:sp>
        <p:nvSpPr>
          <p:cNvPr id="4" name="Rechteck 3"/>
          <p:cNvSpPr/>
          <p:nvPr/>
        </p:nvSpPr>
        <p:spPr>
          <a:xfrm>
            <a:off x="0" y="6090974"/>
            <a:ext cx="7596336" cy="773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45"/>
            <a:ext cx="1687379" cy="16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1715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Bildschirmpräsentation (4:3)</PresentationFormat>
  <Paragraphs>190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University of Zurich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Seiler (rolsei)</dc:creator>
  <cp:lastModifiedBy>Roland Seiler</cp:lastModifiedBy>
  <cp:revision>35</cp:revision>
  <dcterms:created xsi:type="dcterms:W3CDTF">2019-03-06T08:29:09Z</dcterms:created>
  <dcterms:modified xsi:type="dcterms:W3CDTF">2019-03-10T18:19:50Z</dcterms:modified>
</cp:coreProperties>
</file>